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4" r:id="rId6"/>
    <p:sldId id="265" r:id="rId7"/>
    <p:sldId id="269" r:id="rId8"/>
    <p:sldId id="268" r:id="rId9"/>
    <p:sldId id="270" r:id="rId10"/>
    <p:sldId id="266" r:id="rId11"/>
    <p:sldId id="267" r:id="rId12"/>
    <p:sldId id="273" r:id="rId13"/>
    <p:sldId id="260" r:id="rId14"/>
    <p:sldId id="261" r:id="rId15"/>
    <p:sldId id="263" r:id="rId16"/>
    <p:sldId id="262" r:id="rId17"/>
    <p:sldId id="271" r:id="rId18"/>
    <p:sldId id="272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1E4AA9-D809-4D21-A5B9-24D0C18EC030}" type="datetimeFigureOut">
              <a:rPr lang="it-IT" smtClean="0"/>
              <a:t>09/09/2022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F8532C-12B4-430D-9810-5A564A56F14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0026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DD950-A860-450C-8B36-D79C1DE0BEB1}" type="datetimeFigureOut">
              <a:rPr lang="it-IT" smtClean="0"/>
              <a:t>09/09/2022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9A4D1-A7A1-4155-ABD9-BC8E27CC8BD2}" type="slidenum">
              <a:rPr lang="it-IT" smtClean="0"/>
              <a:t>‹N›</a:t>
            </a:fld>
            <a:endParaRPr lang="it-IT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12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DD950-A860-450C-8B36-D79C1DE0BEB1}" type="datetimeFigureOut">
              <a:rPr lang="it-IT" smtClean="0"/>
              <a:t>09/09/2022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9A4D1-A7A1-4155-ABD9-BC8E27CC8BD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7545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DD950-A860-450C-8B36-D79C1DE0BEB1}" type="datetimeFigureOut">
              <a:rPr lang="it-IT" smtClean="0"/>
              <a:t>09/09/2022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9A4D1-A7A1-4155-ABD9-BC8E27CC8BD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98856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DD950-A860-450C-8B36-D79C1DE0BEB1}" type="datetimeFigureOut">
              <a:rPr lang="it-IT" smtClean="0"/>
              <a:t>09/09/2022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9A4D1-A7A1-4155-ABD9-BC8E27CC8BD2}" type="slidenum">
              <a:rPr lang="it-IT" smtClean="0"/>
              <a:t>‹N›</a:t>
            </a:fld>
            <a:endParaRPr lang="it-IT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000404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DD950-A860-450C-8B36-D79C1DE0BEB1}" type="datetimeFigureOut">
              <a:rPr lang="it-IT" smtClean="0"/>
              <a:t>09/09/2022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9A4D1-A7A1-4155-ABD9-BC8E27CC8BD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35895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DD950-A860-450C-8B36-D79C1DE0BEB1}" type="datetimeFigureOut">
              <a:rPr lang="it-IT" smtClean="0"/>
              <a:t>09/09/2022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9A4D1-A7A1-4155-ABD9-BC8E27CC8BD2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897271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DD950-A860-450C-8B36-D79C1DE0BEB1}" type="datetimeFigureOut">
              <a:rPr lang="it-IT" smtClean="0"/>
              <a:t>09/09/2022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9A4D1-A7A1-4155-ABD9-BC8E27CC8BD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94829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DD950-A860-450C-8B36-D79C1DE0BEB1}" type="datetimeFigureOut">
              <a:rPr lang="it-IT" smtClean="0"/>
              <a:t>09/09/2022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9A4D1-A7A1-4155-ABD9-BC8E27CC8BD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70156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DD950-A860-450C-8B36-D79C1DE0BEB1}" type="datetimeFigureOut">
              <a:rPr lang="it-IT" smtClean="0"/>
              <a:t>09/09/2022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9A4D1-A7A1-4155-ABD9-BC8E27CC8BD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4900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DD950-A860-450C-8B36-D79C1DE0BEB1}" type="datetimeFigureOut">
              <a:rPr lang="it-IT" smtClean="0"/>
              <a:t>09/09/2022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9A4D1-A7A1-4155-ABD9-BC8E27CC8BD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5625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DD950-A860-450C-8B36-D79C1DE0BEB1}" type="datetimeFigureOut">
              <a:rPr lang="it-IT" smtClean="0"/>
              <a:t>09/09/2022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9A4D1-A7A1-4155-ABD9-BC8E27CC8BD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3180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DD950-A860-450C-8B36-D79C1DE0BEB1}" type="datetimeFigureOut">
              <a:rPr lang="it-IT" smtClean="0"/>
              <a:t>09/09/2022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9A4D1-A7A1-4155-ABD9-BC8E27CC8BD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8392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DD950-A860-450C-8B36-D79C1DE0BEB1}" type="datetimeFigureOut">
              <a:rPr lang="it-IT" smtClean="0"/>
              <a:t>09/09/2022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9A4D1-A7A1-4155-ABD9-BC8E27CC8BD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242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DD950-A860-450C-8B36-D79C1DE0BEB1}" type="datetimeFigureOut">
              <a:rPr lang="it-IT" smtClean="0"/>
              <a:t>09/09/2022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9A4D1-A7A1-4155-ABD9-BC8E27CC8BD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3828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DD950-A860-450C-8B36-D79C1DE0BEB1}" type="datetimeFigureOut">
              <a:rPr lang="it-IT" smtClean="0"/>
              <a:t>09/09/2022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9A4D1-A7A1-4155-ABD9-BC8E27CC8BD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7346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DD950-A860-450C-8B36-D79C1DE0BEB1}" type="datetimeFigureOut">
              <a:rPr lang="it-IT" smtClean="0"/>
              <a:t>09/09/2022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9A4D1-A7A1-4155-ABD9-BC8E27CC8BD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7447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DD950-A860-450C-8B36-D79C1DE0BEB1}" type="datetimeFigureOut">
              <a:rPr lang="it-IT" smtClean="0"/>
              <a:t>09/09/2022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9A4D1-A7A1-4155-ABD9-BC8E27CC8BD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2163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FCDD950-A860-450C-8B36-D79C1DE0BEB1}" type="datetimeFigureOut">
              <a:rPr lang="it-IT" smtClean="0"/>
              <a:t>09/09/2022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EA9A4D1-A7A1-4155-ABD9-BC8E27CC8BD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25176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lassroom.google.com/c/MzkzNzMwMDMtrDMz?cjc=ffhrkg1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lassroom.google.com/h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3ASI-studenti@iisbellisario.edu.it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F6CBBD9E-5521-44B6-8C7F-7321D66AE5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054843"/>
          </a:xfrm>
        </p:spPr>
        <p:txBody>
          <a:bodyPr/>
          <a:lstStyle/>
          <a:p>
            <a:endParaRPr lang="it-IT" dirty="0"/>
          </a:p>
          <a:p>
            <a:endParaRPr lang="it-IT" dirty="0"/>
          </a:p>
          <a:p>
            <a:endParaRPr lang="it-IT" sz="2800" b="1" dirty="0">
              <a:solidFill>
                <a:srgbClr val="FF0000"/>
              </a:solidFill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550326B-494E-401E-BE3D-6BECE2DC77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0931" y="2993468"/>
            <a:ext cx="6697122" cy="3586743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65E2373A-9139-4384-BCBC-F42AF73CF6BC}"/>
              </a:ext>
            </a:extLst>
          </p:cNvPr>
          <p:cNvSpPr/>
          <p:nvPr/>
        </p:nvSpPr>
        <p:spPr>
          <a:xfrm>
            <a:off x="2820931" y="1163231"/>
            <a:ext cx="63291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srgbClr val="FF0000"/>
                </a:solidFill>
              </a:rPr>
              <a:t>Breve guida all’utilizzo di Classroom </a:t>
            </a:r>
            <a:r>
              <a:rPr lang="it-IT" sz="3600" b="1" u="sng" dirty="0">
                <a:solidFill>
                  <a:srgbClr val="FF0000"/>
                </a:solidFill>
              </a:rPr>
              <a:t>con consigli pratici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26D7882-FD1D-4B78-A67B-C7A2680DE1E5}"/>
              </a:ext>
            </a:extLst>
          </p:cNvPr>
          <p:cNvSpPr/>
          <p:nvPr/>
        </p:nvSpPr>
        <p:spPr>
          <a:xfrm>
            <a:off x="1382707" y="357458"/>
            <a:ext cx="8968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u="sng" dirty="0">
                <a:solidFill>
                  <a:schemeClr val="accent1">
                    <a:lumMod val="75000"/>
                  </a:schemeClr>
                </a:solidFill>
              </a:rPr>
              <a:t>IIS Marisa Bellisario </a:t>
            </a:r>
          </a:p>
        </p:txBody>
      </p:sp>
    </p:spTree>
    <p:extLst>
      <p:ext uri="{BB962C8B-B14F-4D97-AF65-F5344CB8AC3E}">
        <p14:creationId xmlns:p14="http://schemas.microsoft.com/office/powerpoint/2010/main" val="15869822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AFF6038-E22B-4457-B1DD-E6BEA8937F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5212" y="431801"/>
            <a:ext cx="8320088" cy="260068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2800" b="1" dirty="0">
                <a:solidFill>
                  <a:srgbClr val="FFFF00"/>
                </a:solidFill>
              </a:rPr>
              <a:t>SECONDA ALTERNATIVA</a:t>
            </a:r>
            <a:r>
              <a:rPr lang="it-IT" sz="2800" b="1" dirty="0"/>
              <a:t>: Si possono  aggiungere gli studenti al corso, comunicando loro, tramite email, RE o messaggi, il codice univoco della classe appena creata, presente nella schermata Stream, sotto il nome del corso.</a:t>
            </a: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60A3E5F-0921-4F0C-8335-B00E1968FF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921" y="3584014"/>
            <a:ext cx="3105684" cy="172850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FC93F69B-15F4-40AD-BA6F-1C67C315A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072" y="3147921"/>
            <a:ext cx="5068007" cy="260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5456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58D82E-3D5F-481A-B0AA-08F0972DB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10" y="412769"/>
            <a:ext cx="6613270" cy="1077219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Iscrizione al corso tramite codice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3B14884A-5EF6-4568-9578-506A611E10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7674" y="2905014"/>
            <a:ext cx="4538125" cy="3230972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B3A114AF-8ED7-4C7C-AF7C-60CE8C9313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5205" y="672014"/>
            <a:ext cx="4359705" cy="1428750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C00BF1AD-EA19-43F3-AB77-186EAB35163C}"/>
              </a:ext>
            </a:extLst>
          </p:cNvPr>
          <p:cNvSpPr txBox="1"/>
          <p:nvPr/>
        </p:nvSpPr>
        <p:spPr>
          <a:xfrm>
            <a:off x="284310" y="3123860"/>
            <a:ext cx="55387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Lo studente quindi si iscriverà in questo modo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7337046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58D82E-3D5F-481A-B0AA-08F0972DB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606" y="147190"/>
            <a:ext cx="9605278" cy="749627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TERZA ALTERNATIVA – ISCRIZIONE TRAMITE LINK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8C5022F-5B30-4B55-94C5-DE78C7CAB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248" y="598259"/>
            <a:ext cx="9605278" cy="13821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b="1" dirty="0">
                <a:solidFill>
                  <a:schemeClr val="tx1"/>
                </a:solidFill>
              </a:rPr>
              <a:t>Copiate il link di invito nel seguente modo e comunicatelo agli studenti tramite mail, RE, messaggi ecc..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07E6BE75-0C3F-4471-A294-F83F33F071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84" y="1423358"/>
            <a:ext cx="4811568" cy="1114101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619AA0E1-B85B-47CD-B8E3-42BBE932D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48" y="1826921"/>
            <a:ext cx="6167779" cy="2546252"/>
          </a:xfrm>
          <a:prstGeom prst="rect">
            <a:avLst/>
          </a:prstGeom>
        </p:spPr>
      </p:pic>
      <p:sp>
        <p:nvSpPr>
          <p:cNvPr id="13" name="Segnaposto contenuto 5">
            <a:extLst>
              <a:ext uri="{FF2B5EF4-FFF2-40B4-BE49-F238E27FC236}">
                <a16:creationId xmlns:a16="http://schemas.microsoft.com/office/drawing/2014/main" id="{AD4AB149-2C5A-4F5D-8BED-48EF088A79DB}"/>
              </a:ext>
            </a:extLst>
          </p:cNvPr>
          <p:cNvSpPr txBox="1">
            <a:spLocks/>
          </p:cNvSpPr>
          <p:nvPr/>
        </p:nvSpPr>
        <p:spPr>
          <a:xfrm>
            <a:off x="847616" y="4381705"/>
            <a:ext cx="9717638" cy="9917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panose="05040102010807070707" pitchFamily="18" charset="2"/>
              <a:buNone/>
            </a:pPr>
            <a:r>
              <a:rPr lang="it-IT" sz="2400" b="1" dirty="0">
                <a:solidFill>
                  <a:schemeClr val="tx1"/>
                </a:solidFill>
              </a:rPr>
              <a:t>Il link avrà questa forma:</a:t>
            </a:r>
          </a:p>
          <a:p>
            <a:pPr marL="0" indent="0">
              <a:buFont typeface="Wingdings 3" panose="05040102010807070707" pitchFamily="18" charset="2"/>
              <a:buNone/>
            </a:pPr>
            <a:r>
              <a:rPr lang="it-IT" sz="2400" b="1" dirty="0">
                <a:solidFill>
                  <a:srgbClr val="FFFF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https://classroom.google.com/c/MzkzNzMwMDMtrDMz?cjc=ffhrkg1</a:t>
            </a:r>
            <a:r>
              <a:rPr lang="it-IT" sz="2400" b="1" dirty="0">
                <a:solidFill>
                  <a:srgbClr val="FFFF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393600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E0FD902-7C7D-4AC3-89D4-1487F203D4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329407" cy="269988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76C4D55-16AC-41CF-AD02-387F46E6D3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3946" y="1500161"/>
            <a:ext cx="7941262" cy="4372252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35C0F1A8-48AB-4E42-8DB9-BDB51A1899DE}"/>
              </a:ext>
            </a:extLst>
          </p:cNvPr>
          <p:cNvSpPr/>
          <p:nvPr/>
        </p:nvSpPr>
        <p:spPr>
          <a:xfrm>
            <a:off x="366792" y="1825625"/>
            <a:ext cx="33683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La sessione Stream è come una bacheca per gli annunci in evidenza.</a:t>
            </a:r>
          </a:p>
          <a:p>
            <a:endParaRPr lang="it-IT" sz="2400" b="1" dirty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it-IT" sz="24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La sessione Lavori del corso permette di creare i compiti e caricare i materiali (che verranno conservati </a:t>
            </a:r>
            <a:r>
              <a:rPr lang="it-IT" sz="2400" b="1" u="sng" dirty="0">
                <a:solidFill>
                  <a:schemeClr val="tx1">
                    <a:lumMod val="95000"/>
                  </a:schemeClr>
                </a:solidFill>
                <a:latin typeface="Comic Sans MS" panose="030F0702030302020204" pitchFamily="66" charset="0"/>
              </a:rPr>
              <a:t>sul Google Drive</a:t>
            </a:r>
            <a:r>
              <a:rPr lang="it-IT" sz="24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riservato alla classe). 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B19AFCA8-EF5B-4621-B2D6-9B485675F4B6}"/>
              </a:ext>
            </a:extLst>
          </p:cNvPr>
          <p:cNvSpPr/>
          <p:nvPr/>
        </p:nvSpPr>
        <p:spPr>
          <a:xfrm>
            <a:off x="1473632" y="0"/>
            <a:ext cx="873071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>
                <a:solidFill>
                  <a:schemeClr val="accent6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Premendo sul tasto Crea potremo accedere al lavoro da assegnare.</a:t>
            </a:r>
            <a:br>
              <a:rPr lang="it-IT" sz="2800" b="1" dirty="0">
                <a:solidFill>
                  <a:schemeClr val="accent6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lang="it-IT" sz="1400" b="1" dirty="0">
              <a:effectLst/>
              <a:latin typeface="Comic Sans MS" panose="030F0702030302020204" pitchFamily="66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0440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2E3741-2A46-49A6-877C-0C5879403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174414"/>
            <a:ext cx="8534400" cy="1507067"/>
          </a:xfrm>
        </p:spPr>
        <p:txBody>
          <a:bodyPr>
            <a:normAutofit/>
          </a:bodyPr>
          <a:lstStyle/>
          <a:p>
            <a:pPr algn="ctr"/>
            <a:r>
              <a:rPr lang="it-IT" sz="4800" b="1" i="1" dirty="0">
                <a:solidFill>
                  <a:srgbClr val="00B050"/>
                </a:solidFill>
              </a:rPr>
              <a:t>Tasto  Crea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82CDD184-E0F1-4835-831E-8F18B3E66D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578" y="1480003"/>
            <a:ext cx="3882622" cy="4657334"/>
          </a:xfr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8543B0F7-3FD7-4544-86D1-99A5A1271CB6}"/>
              </a:ext>
            </a:extLst>
          </p:cNvPr>
          <p:cNvSpPr/>
          <p:nvPr/>
        </p:nvSpPr>
        <p:spPr>
          <a:xfrm>
            <a:off x="552773" y="1850090"/>
            <a:ext cx="4985288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2800" b="1" dirty="0">
              <a:solidFill>
                <a:srgbClr val="FF0000"/>
              </a:solidFill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 algn="ctr"/>
            <a:r>
              <a:rPr lang="it-IT" sz="4800" b="1" dirty="0">
                <a:solidFill>
                  <a:srgbClr val="FF0000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Per prima cosa scegliere Argomento!</a:t>
            </a:r>
          </a:p>
        </p:txBody>
      </p:sp>
    </p:spTree>
    <p:extLst>
      <p:ext uri="{BB962C8B-B14F-4D97-AF65-F5344CB8AC3E}">
        <p14:creationId xmlns:p14="http://schemas.microsoft.com/office/powerpoint/2010/main" val="1360067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2183FB-2945-47B1-8203-C5C9CB05A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504267"/>
            <a:ext cx="8534400" cy="1507067"/>
          </a:xfrm>
        </p:spPr>
        <p:txBody>
          <a:bodyPr/>
          <a:lstStyle/>
          <a:p>
            <a:pPr algn="ctr"/>
            <a:r>
              <a:rPr lang="it-IT" b="1" dirty="0"/>
              <a:t>Scelta del compito, quiz, domanda, materiale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F10A2312-5555-4487-A582-2A1312AA22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7067" y="2611834"/>
            <a:ext cx="8534400" cy="3482263"/>
          </a:xfrm>
        </p:spPr>
      </p:pic>
    </p:spTree>
    <p:extLst>
      <p:ext uri="{BB962C8B-B14F-4D97-AF65-F5344CB8AC3E}">
        <p14:creationId xmlns:p14="http://schemas.microsoft.com/office/powerpoint/2010/main" val="28138304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5E94790-3DC8-4421-927D-C142162EF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3866" y="256521"/>
            <a:ext cx="3900833" cy="292864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sz="3000" dirty="0">
                <a:solidFill>
                  <a:srgbClr val="FFC000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Nella stessa schermata possiamo anche scegliere a quali studenti e classi assegnare un preciso compito o materiale (</a:t>
            </a:r>
            <a:r>
              <a:rPr lang="it-IT" sz="3000" b="1" dirty="0">
                <a:solidFill>
                  <a:srgbClr val="FFC000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A tutti</a:t>
            </a:r>
            <a:r>
              <a:rPr lang="it-IT" sz="3000" dirty="0">
                <a:solidFill>
                  <a:srgbClr val="FFC000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 o solo ad alcuni)</a:t>
            </a:r>
          </a:p>
          <a:p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D2EDA1B-806E-487B-90DB-7236827227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920764"/>
            <a:ext cx="5034220" cy="5176028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1AFABCB1-4EBD-4D3E-B9E6-B86CEB5D6DEE}"/>
              </a:ext>
            </a:extLst>
          </p:cNvPr>
          <p:cNvSpPr txBox="1"/>
          <p:nvPr/>
        </p:nvSpPr>
        <p:spPr>
          <a:xfrm>
            <a:off x="1061780" y="3185160"/>
            <a:ext cx="425291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Ricordarsi che quando si assegna un compito, di fare, dal menù a tendina «</a:t>
            </a:r>
            <a:r>
              <a:rPr lang="it-IT" sz="2400" b="1" u="sng" dirty="0">
                <a:solidFill>
                  <a:schemeClr val="accent6"/>
                </a:solidFill>
              </a:rPr>
              <a:t>crea una copia per ogni studente</a:t>
            </a:r>
            <a:r>
              <a:rPr lang="it-IT" sz="2400" b="1" dirty="0"/>
              <a:t>»  altrimenti gli studenti vi sovrascrivono la vs traccia. Non dimenticare poi di cliccare su ASSEGNA.</a:t>
            </a:r>
          </a:p>
        </p:txBody>
      </p:sp>
    </p:spTree>
    <p:extLst>
      <p:ext uri="{BB962C8B-B14F-4D97-AF65-F5344CB8AC3E}">
        <p14:creationId xmlns:p14="http://schemas.microsoft.com/office/powerpoint/2010/main" val="36168665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77F25FC-B98F-4C29-A42A-33D4AFB25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7652" y="55290"/>
            <a:ext cx="8534400" cy="902155"/>
          </a:xfrm>
        </p:spPr>
        <p:txBody>
          <a:bodyPr>
            <a:normAutofit/>
          </a:bodyPr>
          <a:lstStyle/>
          <a:p>
            <a:pPr algn="ctr"/>
            <a:r>
              <a:rPr lang="it-IT" sz="24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Come Archiviare le Vostre Classroom nel caso per esempio di cambio di anno scolastico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573EBD0-4995-4682-AC30-0D91225811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4852" y="1162624"/>
            <a:ext cx="5289868" cy="5154578"/>
          </a:xfrm>
          <a:prstGeom prst="rect">
            <a:avLst/>
          </a:prstGeom>
        </p:spPr>
      </p:pic>
      <p:sp>
        <p:nvSpPr>
          <p:cNvPr id="12" name="Segnaposto contenuto 2">
            <a:extLst>
              <a:ext uri="{FF2B5EF4-FFF2-40B4-BE49-F238E27FC236}">
                <a16:creationId xmlns:a16="http://schemas.microsoft.com/office/drawing/2014/main" id="{BC2D244D-9931-4441-A557-AF2BE03D1362}"/>
              </a:ext>
            </a:extLst>
          </p:cNvPr>
          <p:cNvSpPr txBox="1">
            <a:spLocks/>
          </p:cNvSpPr>
          <p:nvPr/>
        </p:nvSpPr>
        <p:spPr>
          <a:xfrm>
            <a:off x="0" y="1640570"/>
            <a:ext cx="4968240" cy="30533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3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Andare nell’angolo dx della vostra Classroom - tre puntini  in verticale </a:t>
            </a:r>
          </a:p>
          <a:p>
            <a:pPr algn="ctr"/>
            <a:endParaRPr lang="it-IT" sz="24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it-IT" sz="24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t-IT" sz="3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Controllate bene perché i puntini sono in trasparenza e non sono facilmente visibili.</a:t>
            </a:r>
          </a:p>
        </p:txBody>
      </p:sp>
    </p:spTree>
    <p:extLst>
      <p:ext uri="{BB962C8B-B14F-4D97-AF65-F5344CB8AC3E}">
        <p14:creationId xmlns:p14="http://schemas.microsoft.com/office/powerpoint/2010/main" val="37589302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A31203-AC19-4204-9BAD-418785673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96" y="-135107"/>
            <a:ext cx="8534400" cy="1250957"/>
          </a:xfrm>
        </p:spPr>
        <p:txBody>
          <a:bodyPr>
            <a:noAutofit/>
          </a:bodyPr>
          <a:lstStyle/>
          <a:p>
            <a:r>
              <a:rPr lang="it-IT" sz="2400" b="1" dirty="0"/>
              <a:t>Per controllare  i CORSI ARCHIVIATI – ripristinarli o eliminarli definitivamente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7A7A97D5-05EA-471B-9FFC-8953C31F54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0616" y="1951975"/>
            <a:ext cx="4575580" cy="453647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BFC74A5A-8823-4EF7-8040-9C6B38AEB0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1084" y="1115850"/>
            <a:ext cx="2743727" cy="4140354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394F277B-C61C-4AD9-BEBC-026DDC0F8A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04" y="2246555"/>
            <a:ext cx="3862165" cy="3462170"/>
          </a:xfrm>
          <a:prstGeom prst="rect">
            <a:avLst/>
          </a:prstGeom>
        </p:spPr>
      </p:pic>
      <p:sp>
        <p:nvSpPr>
          <p:cNvPr id="10" name="Titolo 1">
            <a:extLst>
              <a:ext uri="{FF2B5EF4-FFF2-40B4-BE49-F238E27FC236}">
                <a16:creationId xmlns:a16="http://schemas.microsoft.com/office/drawing/2014/main" id="{D6F87BAD-CB6E-4B07-BDBE-71331F0F10AE}"/>
              </a:ext>
            </a:extLst>
          </p:cNvPr>
          <p:cNvSpPr txBox="1">
            <a:spLocks/>
          </p:cNvSpPr>
          <p:nvPr/>
        </p:nvSpPr>
        <p:spPr>
          <a:xfrm>
            <a:off x="0" y="1149275"/>
            <a:ext cx="3862164" cy="68767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it-IT" sz="2400" b="1" dirty="0">
                <a:solidFill>
                  <a:srgbClr val="C00000"/>
                </a:solidFill>
              </a:rPr>
              <a:t>ANDARE NEL MENU’ GENERALE a SINISTRA – IN ALTO</a:t>
            </a:r>
          </a:p>
        </p:txBody>
      </p:sp>
    </p:spTree>
    <p:extLst>
      <p:ext uri="{BB962C8B-B14F-4D97-AF65-F5344CB8AC3E}">
        <p14:creationId xmlns:p14="http://schemas.microsoft.com/office/powerpoint/2010/main" val="1179541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38D7BB-593C-4E24-AC55-65DA3C46B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980" y="0"/>
            <a:ext cx="8088824" cy="1107214"/>
          </a:xfrm>
        </p:spPr>
        <p:txBody>
          <a:bodyPr>
            <a:normAutofit/>
          </a:bodyPr>
          <a:lstStyle/>
          <a:p>
            <a:pPr algn="ctr"/>
            <a:r>
              <a:rPr lang="it-IT" sz="3600" b="1" dirty="0">
                <a:solidFill>
                  <a:srgbClr val="FF0000"/>
                </a:solidFill>
              </a:rPr>
              <a:t>Creazione di un corso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37824F25-3D87-45EC-8BA9-9FBBC69746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2131" y="1091035"/>
            <a:ext cx="7537394" cy="4234749"/>
          </a:xfr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5F9F195F-1DC6-411E-A06F-AE9BE8AE26AC}"/>
              </a:ext>
            </a:extLst>
          </p:cNvPr>
          <p:cNvSpPr/>
          <p:nvPr/>
        </p:nvSpPr>
        <p:spPr>
          <a:xfrm>
            <a:off x="232475" y="1193178"/>
            <a:ext cx="3984294" cy="54172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4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siamo degli insegnanti portiamoci nella pagina di </a:t>
            </a:r>
            <a:r>
              <a:rPr lang="it-IT" sz="2400" b="1" i="1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Google Classroom</a:t>
            </a:r>
            <a:r>
              <a:rPr lang="it-IT" sz="24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La troviamo tra le app di </a:t>
            </a:r>
            <a:r>
              <a:rPr lang="it-IT" sz="2400" b="1" i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google</a:t>
            </a:r>
            <a:r>
              <a:rPr lang="it-IT" sz="24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G-suite ed effettuiamo l'accesso con l’account istituzionale G-suite della scuola.</a:t>
            </a:r>
            <a:endParaRPr lang="it-IT" sz="24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4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it-IT" sz="24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4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 aprire il nuovo corso premiamo in alto a destra sul simbolo a forma di + e clicchiamo su Crea corso.</a:t>
            </a:r>
            <a:endParaRPr lang="it-IT" sz="24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2589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B557D7-6FAD-42E7-A7A5-947E3EED5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9819" y="225642"/>
            <a:ext cx="8534400" cy="1507067"/>
          </a:xfrm>
        </p:spPr>
        <p:txBody>
          <a:bodyPr/>
          <a:lstStyle/>
          <a:p>
            <a:pPr algn="ctr"/>
            <a:r>
              <a:rPr lang="it-IT" b="1" dirty="0">
                <a:solidFill>
                  <a:schemeClr val="accent6"/>
                </a:solidFill>
              </a:rPr>
              <a:t>Nome del corso sezione e materia</a:t>
            </a:r>
            <a:br>
              <a:rPr lang="it-IT" dirty="0"/>
            </a:br>
            <a:endParaRPr lang="it-IT" dirty="0"/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0AD0E689-F538-4DB6-AC9F-CB123BAAE3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929" y="1283183"/>
            <a:ext cx="7742179" cy="5101202"/>
          </a:xfrm>
        </p:spPr>
      </p:pic>
    </p:spTree>
    <p:extLst>
      <p:ext uri="{BB962C8B-B14F-4D97-AF65-F5344CB8AC3E}">
        <p14:creationId xmlns:p14="http://schemas.microsoft.com/office/powerpoint/2010/main" val="1672944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77136D-F3B2-40A1-A3F1-1BA02E4B5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3168" y="365126"/>
            <a:ext cx="9545664" cy="890238"/>
          </a:xfrm>
        </p:spPr>
        <p:txBody>
          <a:bodyPr>
            <a:normAutofit/>
          </a:bodyPr>
          <a:lstStyle/>
          <a:p>
            <a:pPr algn="ctr"/>
            <a:r>
              <a:rPr lang="it-IT" b="1" dirty="0"/>
              <a:t>Struttura del corso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D4EA6C2E-A11E-43FA-82F1-D7AF9E9E6B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013" y="1611825"/>
            <a:ext cx="6247239" cy="4148016"/>
          </a:xfr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047F8CB7-6484-4C2A-8A62-D71EC91ACDE2}"/>
              </a:ext>
            </a:extLst>
          </p:cNvPr>
          <p:cNvSpPr/>
          <p:nvPr/>
        </p:nvSpPr>
        <p:spPr>
          <a:xfrm>
            <a:off x="769748" y="1872522"/>
            <a:ext cx="391073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L'interfaccia è suddivisa in alto in 4 sessioni: Stream, Lavori del corso, Persone e Voti</a:t>
            </a:r>
            <a:endParaRPr lang="it-IT" sz="2400" b="1" i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7603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581FF8-5764-41D5-88FD-B6F30C22D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2753" y="186217"/>
            <a:ext cx="8534400" cy="1507067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/>
              <a:t>Impostare le notifiche (Impostazioni generali per tutti i corsi)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1B3967C0-6BE4-4E50-844F-3EE86EE8C7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9272" y="1693284"/>
            <a:ext cx="6652667" cy="4654288"/>
          </a:xfrm>
        </p:spPr>
      </p:pic>
    </p:spTree>
    <p:extLst>
      <p:ext uri="{BB962C8B-B14F-4D97-AF65-F5344CB8AC3E}">
        <p14:creationId xmlns:p14="http://schemas.microsoft.com/office/powerpoint/2010/main" val="35094225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6A126B-63DA-488B-A363-C6776C59D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3737" y="0"/>
            <a:ext cx="8534400" cy="1507067"/>
          </a:xfrm>
        </p:spPr>
        <p:txBody>
          <a:bodyPr/>
          <a:lstStyle/>
          <a:p>
            <a:r>
              <a:rPr lang="it-IT" b="1" dirty="0"/>
              <a:t>Selezionare le impostazioni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E9987EAE-4709-4D4C-A926-C5B1EE709A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288" y="1566944"/>
            <a:ext cx="4864488" cy="4318763"/>
          </a:xfr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B62A575F-D892-40EB-9C3D-7786DDDC14A6}"/>
              </a:ext>
            </a:extLst>
          </p:cNvPr>
          <p:cNvSpPr txBox="1"/>
          <p:nvPr/>
        </p:nvSpPr>
        <p:spPr>
          <a:xfrm>
            <a:off x="862578" y="1484502"/>
            <a:ext cx="378142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Conviene disattivare quasi tutte le notifiche. Lasciare solo </a:t>
            </a:r>
            <a:r>
              <a:rPr lang="it-IT" sz="2800" b="1" u="sng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inviti a co-insegnare nei corsi .</a:t>
            </a:r>
          </a:p>
          <a:p>
            <a:r>
              <a:rPr lang="it-IT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particolare disattivare tutto per tutti i corsi della sezione in basso  «notifiche del corso</a:t>
            </a:r>
            <a:r>
              <a:rPr lang="it-IT" sz="28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</a:p>
        </p:txBody>
      </p:sp>
    </p:spTree>
    <p:extLst>
      <p:ext uri="{BB962C8B-B14F-4D97-AF65-F5344CB8AC3E}">
        <p14:creationId xmlns:p14="http://schemas.microsoft.com/office/powerpoint/2010/main" val="3253536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0AC8C2-FB59-4FFE-9BA1-8CD31785E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7524" y="164609"/>
            <a:ext cx="8534400" cy="867779"/>
          </a:xfrm>
        </p:spPr>
        <p:txBody>
          <a:bodyPr/>
          <a:lstStyle/>
          <a:p>
            <a:pPr algn="ctr"/>
            <a:r>
              <a:rPr lang="it-IT" b="1" i="1" dirty="0"/>
              <a:t>Impostazioni generali del corso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21C4E163-04C1-4E21-9032-C14382E61C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443" y="1158945"/>
            <a:ext cx="2772162" cy="3734321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8BC5D311-7956-48EB-80AE-644B3549BD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805" y="1032388"/>
            <a:ext cx="7389519" cy="4144523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7FE2F193-88A1-44D5-B0C7-FBEFD88B0A97}"/>
              </a:ext>
            </a:extLst>
          </p:cNvPr>
          <p:cNvSpPr txBox="1"/>
          <p:nvPr/>
        </p:nvSpPr>
        <p:spPr>
          <a:xfrm>
            <a:off x="1659987" y="5259860"/>
            <a:ext cx="92846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Questa impostazione è solo  un’impostazione consigliata, potete anche lasciare: </a:t>
            </a:r>
            <a:r>
              <a:rPr lang="it-IT" sz="2400" b="1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gli studenti possono aggiungere post e commenti</a:t>
            </a:r>
            <a:r>
              <a:rPr lang="it-IT" sz="2400" b="1" dirty="0"/>
              <a:t>, in base alle vostre esigenze.</a:t>
            </a:r>
          </a:p>
        </p:txBody>
      </p:sp>
    </p:spTree>
    <p:extLst>
      <p:ext uri="{BB962C8B-B14F-4D97-AF65-F5344CB8AC3E}">
        <p14:creationId xmlns:p14="http://schemas.microsoft.com/office/powerpoint/2010/main" val="7305976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48FB77-1BA3-453D-A092-46514D096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736"/>
            <a:ext cx="11119338" cy="637021"/>
          </a:xfrm>
        </p:spPr>
        <p:txBody>
          <a:bodyPr>
            <a:normAutofit fontScale="90000"/>
          </a:bodyPr>
          <a:lstStyle/>
          <a:p>
            <a:pPr algn="ctr"/>
            <a:br>
              <a:rPr lang="it-IT" sz="2800" b="1" i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it-IT" sz="3100" b="1" i="1" dirty="0">
                <a:solidFill>
                  <a:schemeClr val="accent2">
                    <a:lumMod val="75000"/>
                  </a:schemeClr>
                </a:solidFill>
              </a:rPr>
              <a:t>Come aggiungere E INVITARE studenti al corso (TRE MODI)</a:t>
            </a:r>
            <a:br>
              <a:rPr lang="it-IT" sz="3100" b="1" i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it-IT" sz="2700" b="1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PRIMA ALTERNATIVA - Iscrizione su invito </a:t>
            </a:r>
            <a:r>
              <a:rPr lang="it-IT" sz="3300" b="1" i="1" u="sng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(SCELTA CONSIGLIATA)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DB881CC-3AE9-41EB-BB02-A34048C350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7077" y="1251272"/>
            <a:ext cx="10515600" cy="2177728"/>
          </a:xfrm>
        </p:spPr>
        <p:txBody>
          <a:bodyPr/>
          <a:lstStyle/>
          <a:p>
            <a:pPr marL="0" indent="0">
              <a:buNone/>
            </a:pPr>
            <a:r>
              <a:rPr lang="it-IT" sz="2400" b="1" dirty="0"/>
              <a:t>Possiamo invitare gli studenti portandoci nella sessione Persone e premendo sul simbolo dell'omino con il + accanto, presente nella parte della schermata riservata agli studenti.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4B10568-E99C-4569-A47E-5BA127137C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136" y="2340136"/>
            <a:ext cx="10507541" cy="2924583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B34EA1E7-65E7-4C27-9F36-232704DE42BE}"/>
              </a:ext>
            </a:extLst>
          </p:cNvPr>
          <p:cNvSpPr/>
          <p:nvPr/>
        </p:nvSpPr>
        <p:spPr>
          <a:xfrm>
            <a:off x="1268385" y="5606728"/>
            <a:ext cx="87392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>
                <a:latin typeface="Century" panose="02040604050505020304" pitchFamily="18" charset="0"/>
              </a:rPr>
              <a:t>Si può invitare la classe intera digitando  ad es. </a:t>
            </a:r>
          </a:p>
          <a:p>
            <a:r>
              <a:rPr lang="it-IT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3ASI-studenti@iisbellisario.edu.it</a:t>
            </a:r>
            <a:endParaRPr lang="it-IT" sz="2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850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82BBBE-E784-4377-A73D-CF2C4678B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8862" y="187666"/>
            <a:ext cx="8534400" cy="1507067"/>
          </a:xfrm>
        </p:spPr>
        <p:txBody>
          <a:bodyPr>
            <a:normAutofit/>
          </a:bodyPr>
          <a:lstStyle/>
          <a:p>
            <a:pPr algn="ctr"/>
            <a:r>
              <a:rPr lang="it-IT" sz="5400" b="1" dirty="0">
                <a:solidFill>
                  <a:srgbClr val="00B050"/>
                </a:solidFill>
              </a:rPr>
              <a:t>Studente invitato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398533A5-94C7-4E86-BB56-807FEA906A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997" y="1694733"/>
            <a:ext cx="6686905" cy="4057004"/>
          </a:xfr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01E9ADB6-4415-4FE7-9721-A9C4DA51AA38}"/>
              </a:ext>
            </a:extLst>
          </p:cNvPr>
          <p:cNvSpPr txBox="1"/>
          <p:nvPr/>
        </p:nvSpPr>
        <p:spPr>
          <a:xfrm>
            <a:off x="497238" y="1403252"/>
            <a:ext cx="359431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rgbClr val="002060"/>
                </a:solidFill>
              </a:rPr>
              <a:t>Lo studente all’accesso di </a:t>
            </a:r>
            <a:r>
              <a:rPr lang="it-IT" sz="3600" b="1" dirty="0" err="1">
                <a:solidFill>
                  <a:srgbClr val="002060"/>
                </a:solidFill>
              </a:rPr>
              <a:t>classroom</a:t>
            </a:r>
            <a:r>
              <a:rPr lang="it-IT" sz="3600" b="1" dirty="0">
                <a:solidFill>
                  <a:srgbClr val="002060"/>
                </a:solidFill>
              </a:rPr>
              <a:t> troverà il corso con il bottone ISCRIVITI </a:t>
            </a:r>
          </a:p>
        </p:txBody>
      </p:sp>
    </p:spTree>
    <p:extLst>
      <p:ext uri="{BB962C8B-B14F-4D97-AF65-F5344CB8AC3E}">
        <p14:creationId xmlns:p14="http://schemas.microsoft.com/office/powerpoint/2010/main" val="2949234160"/>
      </p:ext>
    </p:extLst>
  </p:cSld>
  <p:clrMapOvr>
    <a:masterClrMapping/>
  </p:clrMapOvr>
</p:sld>
</file>

<file path=ppt/theme/theme1.xml><?xml version="1.0" encoding="utf-8"?>
<a:theme xmlns:a="http://schemas.openxmlformats.org/drawingml/2006/main" name="Sezione">
  <a:themeElements>
    <a:clrScheme name="Sezion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zion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zion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246</TotalTime>
  <Words>542</Words>
  <Application>Microsoft Office PowerPoint</Application>
  <PresentationFormat>Widescreen</PresentationFormat>
  <Paragraphs>51</Paragraphs>
  <Slides>18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6" baseType="lpstr">
      <vt:lpstr>Arial</vt:lpstr>
      <vt:lpstr>Calibri</vt:lpstr>
      <vt:lpstr>Century</vt:lpstr>
      <vt:lpstr>Century Gothic</vt:lpstr>
      <vt:lpstr>Comic Sans MS</vt:lpstr>
      <vt:lpstr>Times New Roman</vt:lpstr>
      <vt:lpstr>Wingdings 3</vt:lpstr>
      <vt:lpstr>Sezione</vt:lpstr>
      <vt:lpstr>Presentazione standard di PowerPoint</vt:lpstr>
      <vt:lpstr>Creazione di un corso</vt:lpstr>
      <vt:lpstr>Nome del corso sezione e materia </vt:lpstr>
      <vt:lpstr>Struttura del corso</vt:lpstr>
      <vt:lpstr>Impostare le notifiche (Impostazioni generali per tutti i corsi)</vt:lpstr>
      <vt:lpstr>Selezionare le impostazioni</vt:lpstr>
      <vt:lpstr>Impostazioni generali del corso</vt:lpstr>
      <vt:lpstr> Come aggiungere E INVITARE studenti al corso (TRE MODI) PRIMA ALTERNATIVA - Iscrizione su invito (SCELTA CONSIGLIATA)</vt:lpstr>
      <vt:lpstr>Studente invitato</vt:lpstr>
      <vt:lpstr>Presentazione standard di PowerPoint</vt:lpstr>
      <vt:lpstr>Iscrizione al corso tramite codice</vt:lpstr>
      <vt:lpstr>TERZA ALTERNATIVA – ISCRIZIONE TRAMITE LINK</vt:lpstr>
      <vt:lpstr>Presentazione standard di PowerPoint</vt:lpstr>
      <vt:lpstr>Tasto  Crea</vt:lpstr>
      <vt:lpstr>Scelta del compito, quiz, domanda, materiale</vt:lpstr>
      <vt:lpstr>Presentazione standard di PowerPoint</vt:lpstr>
      <vt:lpstr>Presentazione standard di PowerPoint</vt:lpstr>
      <vt:lpstr>Per controllare  i CORSI ARCHIVIATI – ripristinarli o eliminarli definitivamente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Salva Oliwia</dc:creator>
  <cp:lastModifiedBy>Salva Oliwia</cp:lastModifiedBy>
  <cp:revision>75</cp:revision>
  <dcterms:created xsi:type="dcterms:W3CDTF">2020-05-06T13:50:40Z</dcterms:created>
  <dcterms:modified xsi:type="dcterms:W3CDTF">2022-09-09T12:51:35Z</dcterms:modified>
</cp:coreProperties>
</file>